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BF2F71-90FB-4534-AE1A-93EC2D48DB9B}">
          <p14:sldIdLst>
            <p14:sldId id="256"/>
            <p14:sldId id="259"/>
            <p14:sldId id="25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9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D1077-2B00-4AE0-9529-E13AEA729274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B2BDC-F48D-41DB-BA5F-BA6EB03A8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54844"/>
            <a:ext cx="12192000" cy="803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095" y="0"/>
            <a:ext cx="2541905" cy="31546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495777"/>
            <a:ext cx="9144000" cy="1379945"/>
          </a:xfrm>
        </p:spPr>
        <p:txBody>
          <a:bodyPr anchor="ctr">
            <a:noAutofit/>
          </a:bodyPr>
          <a:lstStyle>
            <a:lvl1pPr algn="ctr"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5029"/>
            <a:ext cx="9144000" cy="71000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92" y="230021"/>
            <a:ext cx="6366254" cy="70589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6566556" y="6253163"/>
            <a:ext cx="55967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www.councilofdeans.org.uk           @</a:t>
            </a:r>
            <a:r>
              <a:rPr lang="en-GB" dirty="0" err="1">
                <a:solidFill>
                  <a:schemeClr val="bg1"/>
                </a:solidFill>
              </a:rPr>
              <a:t>councilofdeans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806" y="6159034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1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852" y="726904"/>
            <a:ext cx="11220226" cy="630931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643255"/>
            <a:ext cx="11220226" cy="4994213"/>
          </a:xfrm>
        </p:spPr>
        <p:txBody>
          <a:bodyPr/>
          <a:lstStyle>
            <a:lvl1pPr>
              <a:buClr>
                <a:schemeClr val="bg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bg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bg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bg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bg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4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593" y="661937"/>
            <a:ext cx="909866" cy="76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446-2CEE-460A-8B65-138BF6BE8E58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D8A-FEA9-4F73-8450-2A9032EB06A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593" y="661937"/>
            <a:ext cx="909866" cy="76044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44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4852" y="726904"/>
            <a:ext cx="11220226" cy="630931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4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446-2CEE-460A-8B65-138BF6BE8E58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D8A-FEA9-4F73-8450-2A9032EB06A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593" y="661937"/>
            <a:ext cx="909866" cy="76044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44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4852" y="726904"/>
            <a:ext cx="11220226" cy="630931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446-2CEE-460A-8B65-138BF6BE8E58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D8A-FEA9-4F73-8450-2A9032EB06A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593" y="661937"/>
            <a:ext cx="909866" cy="76044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44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94852" y="726904"/>
            <a:ext cx="11220226" cy="63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41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446-2CEE-460A-8B65-138BF6BE8E58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D8A-FEA9-4F73-8450-2A9032EB06A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593" y="661937"/>
            <a:ext cx="909866" cy="76044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12192000" cy="441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2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0446-2CEE-460A-8B65-138BF6BE8E58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D8A-FEA9-4F73-8450-2A9032E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FUNDING ARRANGEMENTS FOR HEALTHCARE STUDENTS 2017/18</a:t>
            </a:r>
          </a:p>
        </p:txBody>
      </p:sp>
    </p:spTree>
    <p:extLst>
      <p:ext uri="{BB962C8B-B14F-4D97-AF65-F5344CB8AC3E}">
        <p14:creationId xmlns:p14="http://schemas.microsoft.com/office/powerpoint/2010/main" val="19317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0731" y="726904"/>
            <a:ext cx="11220226" cy="630931"/>
          </a:xfrm>
        </p:spPr>
        <p:txBody>
          <a:bodyPr/>
          <a:lstStyle/>
          <a:p>
            <a:r>
              <a:rPr lang="en-GB" dirty="0"/>
              <a:t>Tuition fees 2017/18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3950197"/>
              </p:ext>
            </p:extLst>
          </p:nvPr>
        </p:nvGraphicFramePr>
        <p:xfrm>
          <a:off x="880731" y="1357835"/>
          <a:ext cx="9953845" cy="539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69">
                  <a:extLst>
                    <a:ext uri="{9D8B030D-6E8A-4147-A177-3AD203B41FA5}">
                      <a16:colId xmlns:a16="http://schemas.microsoft.com/office/drawing/2014/main" val="3708745248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1102455141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2954986692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4278358353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212958549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b="0" dirty="0"/>
                        <a:t>Studying in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England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Scotland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Wales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Northern</a:t>
                      </a:r>
                      <a:r>
                        <a:rPr lang="en-GB" baseline="0" dirty="0"/>
                        <a:t> Ireland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53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bg1"/>
                          </a:solidFill>
                        </a:rPr>
                        <a:t>Home country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940999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England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Up to £9250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Up to £9000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74787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Scotland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84614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Wales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Up to £4046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r>
                        <a:rPr lang="en-GB" b="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925092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Northern Ireland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Up to £3925</a:t>
                      </a:r>
                    </a:p>
                    <a:p>
                      <a:pPr algn="ctr"/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000296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EU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£9250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</a:t>
                      </a:r>
                      <a:r>
                        <a:rPr lang="en-GB" baseline="0" dirty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£4046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£3925</a:t>
                      </a:r>
                    </a:p>
                    <a:p>
                      <a:pPr algn="ctr"/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93124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Other international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 Variable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Variable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Variable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Variable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88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92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0731" y="726904"/>
            <a:ext cx="11220226" cy="630931"/>
          </a:xfrm>
        </p:spPr>
        <p:txBody>
          <a:bodyPr/>
          <a:lstStyle/>
          <a:p>
            <a:r>
              <a:rPr lang="en-GB" dirty="0"/>
              <a:t>Financial support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6196139"/>
              </p:ext>
            </p:extLst>
          </p:nvPr>
        </p:nvGraphicFramePr>
        <p:xfrm>
          <a:off x="880731" y="1357835"/>
          <a:ext cx="995384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69">
                  <a:extLst>
                    <a:ext uri="{9D8B030D-6E8A-4147-A177-3AD203B41FA5}">
                      <a16:colId xmlns:a16="http://schemas.microsoft.com/office/drawing/2014/main" val="3708745248"/>
                    </a:ext>
                  </a:extLst>
                </a:gridCol>
                <a:gridCol w="1998212">
                  <a:extLst>
                    <a:ext uri="{9D8B030D-6E8A-4147-A177-3AD203B41FA5}">
                      <a16:colId xmlns:a16="http://schemas.microsoft.com/office/drawing/2014/main" val="1102455141"/>
                    </a:ext>
                  </a:extLst>
                </a:gridCol>
                <a:gridCol w="1983326">
                  <a:extLst>
                    <a:ext uri="{9D8B030D-6E8A-4147-A177-3AD203B41FA5}">
                      <a16:colId xmlns:a16="http://schemas.microsoft.com/office/drawing/2014/main" val="2954986692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4278358353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212958549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b="0" dirty="0"/>
                        <a:t>Studying in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England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Scotland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Wales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Northern</a:t>
                      </a:r>
                      <a:r>
                        <a:rPr lang="en-GB" baseline="0" dirty="0"/>
                        <a:t> Ireland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53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bg1"/>
                          </a:solidFill>
                        </a:rPr>
                        <a:t>Home country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940999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England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Fees</a:t>
                      </a:r>
                      <a:r>
                        <a:rPr lang="en-GB" sz="900" baseline="0" dirty="0"/>
                        <a:t> and maintenance loans available from SFE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Targeted grant funding available from NHS Business Services Authority for childcare, placement related travel and accommodation costs and in cases of exceptional hardship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Second loans available to students with an existing degree studying an undergraduate healthcare degree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NHS bursary and maintenance loan available to pre-</a:t>
                      </a:r>
                      <a:r>
                        <a:rPr lang="en-GB" sz="900" baseline="0" dirty="0" err="1"/>
                        <a:t>reg</a:t>
                      </a:r>
                      <a:r>
                        <a:rPr lang="en-GB" sz="900" baseline="0" dirty="0"/>
                        <a:t> post-grad students for 2017/18 only as an interim measure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NHS bursary and maintenance loan available to part-time pre-</a:t>
                      </a:r>
                      <a:r>
                        <a:rPr lang="en-GB" sz="900" baseline="0" dirty="0" err="1"/>
                        <a:t>reg</a:t>
                      </a:r>
                      <a:r>
                        <a:rPr lang="en-GB" sz="900" baseline="0" dirty="0"/>
                        <a:t> students for 2017/18 only as an interim measure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As</a:t>
                      </a:r>
                      <a:r>
                        <a:rPr lang="en-GB" sz="900" baseline="0" dirty="0"/>
                        <a:t> for England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Loans and targeted support provided by SFE and NHSBSA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As for England.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Loans and targeted support provided by SFE and NHSBSA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Students</a:t>
                      </a:r>
                      <a:r>
                        <a:rPr lang="en-GB" sz="900" baseline="0" dirty="0"/>
                        <a:t> who sign an agreement to work in the Welsh NHS for two years after graduation will be eligible to receive a bursary and reduced rate maintenance loan (RRML) from SFE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As for England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Loans and targeted support provided by SFE/NHS Business Services Authority</a:t>
                      </a:r>
                      <a:endParaRPr lang="en-GB" sz="9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74787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Scotland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</a:t>
                      </a:r>
                      <a:r>
                        <a:rPr lang="en-GB" sz="900" baseline="0" dirty="0"/>
                        <a:t> support available from SAAS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Second loan not available to students with an existing degree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Non-means tested NHS bursary only available</a:t>
                      </a:r>
                      <a:r>
                        <a:rPr lang="en-GB" sz="900" baseline="0" dirty="0"/>
                        <a:t> to students of nursing and midwifery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Loan support available from SAAS/NHS for AHP students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Students</a:t>
                      </a:r>
                      <a:r>
                        <a:rPr lang="en-GB" sz="900" baseline="0" dirty="0"/>
                        <a:t> who sign an agreement to work in the Welsh NHS for two years after graduation will be eligible to receive an NHS bursary and maintenance loan from SAAS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Other students will receive loan support from SAAS but no support from NHSBSA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 support available from SAAS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</a:t>
                      </a:r>
                      <a:r>
                        <a:rPr lang="en-GB" sz="900" baseline="0" dirty="0"/>
                        <a:t> support from NHSBSA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8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9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8" y="726903"/>
            <a:ext cx="11220226" cy="630931"/>
          </a:xfrm>
        </p:spPr>
        <p:txBody>
          <a:bodyPr/>
          <a:lstStyle/>
          <a:p>
            <a:r>
              <a:rPr lang="en-GB" dirty="0"/>
              <a:t>Financial support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85390"/>
              </p:ext>
            </p:extLst>
          </p:nvPr>
        </p:nvGraphicFramePr>
        <p:xfrm>
          <a:off x="838199" y="2272234"/>
          <a:ext cx="9953845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69">
                  <a:extLst>
                    <a:ext uri="{9D8B030D-6E8A-4147-A177-3AD203B41FA5}">
                      <a16:colId xmlns:a16="http://schemas.microsoft.com/office/drawing/2014/main" val="71706900"/>
                    </a:ext>
                  </a:extLst>
                </a:gridCol>
                <a:gridCol w="1998212">
                  <a:extLst>
                    <a:ext uri="{9D8B030D-6E8A-4147-A177-3AD203B41FA5}">
                      <a16:colId xmlns:a16="http://schemas.microsoft.com/office/drawing/2014/main" val="3435793345"/>
                    </a:ext>
                  </a:extLst>
                </a:gridCol>
                <a:gridCol w="1983326">
                  <a:extLst>
                    <a:ext uri="{9D8B030D-6E8A-4147-A177-3AD203B41FA5}">
                      <a16:colId xmlns:a16="http://schemas.microsoft.com/office/drawing/2014/main" val="4030381911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3160905804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2509499809"/>
                    </a:ext>
                  </a:extLst>
                </a:gridCol>
              </a:tblGrid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Wales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Loan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support available from SFW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Second loan not available to students with an existing degree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F0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Loan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support available from SFW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Bursary not available</a:t>
                      </a:r>
                    </a:p>
                  </a:txBody>
                  <a:tcPr>
                    <a:solidFill>
                      <a:srgbClr val="EAF0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Students who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sign an agreement to work in the welsh NHS for two years after graduation will be eligible to receive an NHS bursary and RRML from SFW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Students who do not sign the agreement will receive loan support from SFW, but will not receive a bursary or NHSBSA support</a:t>
                      </a:r>
                    </a:p>
                  </a:txBody>
                  <a:tcPr>
                    <a:solidFill>
                      <a:srgbClr val="EAF0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Loan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support available from SFW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Second loan not available to students with an existing degree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617826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Northern Ireland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 support available from SFNI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 support from NHSBSA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Second loan not available to students with an existing degree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 support available from SFNI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not available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Students who</a:t>
                      </a:r>
                      <a:r>
                        <a:rPr lang="en-GB" sz="900" baseline="0" dirty="0"/>
                        <a:t> sign an agreement to work in the welsh NHS for two years after graduation will be eligible to receive an NHS bursary and RRML from SFNI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Students who do not sign the agreement will receive loan support from SFNI, but will not receive a bursary or NHSBSA support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Non-means tested NHS bursary only available</a:t>
                      </a:r>
                      <a:r>
                        <a:rPr lang="en-GB" sz="900" baseline="0" dirty="0"/>
                        <a:t> to students of nursing and midwifery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Means-tested NHS bursary and RRML available from SFNI for AHP students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678347"/>
                  </a:ext>
                </a:extLst>
              </a:tr>
              <a:tr h="746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EU (no</a:t>
                      </a:r>
                      <a:r>
                        <a:rPr lang="en-GB" b="1" baseline="0" dirty="0">
                          <a:solidFill>
                            <a:schemeClr val="bg1"/>
                          </a:solidFill>
                        </a:rPr>
                        <a:t> UK residency)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 support available from SFS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 NHSBSA support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NHS</a:t>
                      </a:r>
                      <a:r>
                        <a:rPr lang="en-GB" sz="900" baseline="0" dirty="0"/>
                        <a:t> bursary for tuition fees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not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Loan support available from SFS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No NHSBSA support available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Bursary available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43323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43687"/>
              </p:ext>
            </p:extLst>
          </p:nvPr>
        </p:nvGraphicFramePr>
        <p:xfrm>
          <a:off x="838198" y="1357835"/>
          <a:ext cx="99538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69">
                  <a:extLst>
                    <a:ext uri="{9D8B030D-6E8A-4147-A177-3AD203B41FA5}">
                      <a16:colId xmlns:a16="http://schemas.microsoft.com/office/drawing/2014/main" val="3536829102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1366022355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218727827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4219971012"/>
                    </a:ext>
                  </a:extLst>
                </a:gridCol>
                <a:gridCol w="1990769">
                  <a:extLst>
                    <a:ext uri="{9D8B030D-6E8A-4147-A177-3AD203B41FA5}">
                      <a16:colId xmlns:a16="http://schemas.microsoft.com/office/drawing/2014/main" val="133044804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GB" b="0" dirty="0"/>
                        <a:t>Studying in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England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Scotland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Wales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Northern</a:t>
                      </a:r>
                      <a:r>
                        <a:rPr lang="en-GB" baseline="0" dirty="0"/>
                        <a:t> Ireland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8752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bg1"/>
                          </a:solidFill>
                        </a:rPr>
                        <a:t>Home country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4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36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DH">
      <a:dk1>
        <a:sysClr val="windowText" lastClr="000000"/>
      </a:dk1>
      <a:lt1>
        <a:sysClr val="window" lastClr="FFFFFF"/>
      </a:lt1>
      <a:dk2>
        <a:srgbClr val="66A498"/>
      </a:dk2>
      <a:lt2>
        <a:srgbClr val="66A498"/>
      </a:lt2>
      <a:accent1>
        <a:srgbClr val="66A498"/>
      </a:accent1>
      <a:accent2>
        <a:srgbClr val="FFCC66"/>
      </a:accent2>
      <a:accent3>
        <a:srgbClr val="9999FF"/>
      </a:accent3>
      <a:accent4>
        <a:srgbClr val="C0BEAF"/>
      </a:accent4>
      <a:accent5>
        <a:srgbClr val="000000"/>
      </a:accent5>
      <a:accent6>
        <a:srgbClr val="E8B7B7"/>
      </a:accent6>
      <a:hlink>
        <a:srgbClr val="DB5353"/>
      </a:hlink>
      <a:folHlink>
        <a:srgbClr val="903638"/>
      </a:folHlink>
    </a:clrScheme>
    <a:fontScheme name="CoD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615</Words>
  <Application>Microsoft Office PowerPoint</Application>
  <PresentationFormat>Widescreen</PresentationFormat>
  <Paragraphs>134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FUNDING ARRANGEMENTS FOR HEALTHCARE STUDENTS 2017/18</vt:lpstr>
      <vt:lpstr>Tuition fees 2017/18</vt:lpstr>
      <vt:lpstr>Financial support</vt:lpstr>
      <vt:lpstr>Financial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Hicks</dc:creator>
  <cp:lastModifiedBy>Jonathan Eames</cp:lastModifiedBy>
  <cp:revision>31</cp:revision>
  <dcterms:created xsi:type="dcterms:W3CDTF">2016-08-02T15:13:56Z</dcterms:created>
  <dcterms:modified xsi:type="dcterms:W3CDTF">2017-01-31T10:24:43Z</dcterms:modified>
  <cp:contentStatus/>
</cp:coreProperties>
</file>